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70" r:id="rId11"/>
    <p:sldId id="272" r:id="rId12"/>
    <p:sldId id="273" r:id="rId13"/>
    <p:sldId id="274" r:id="rId14"/>
    <p:sldId id="284" r:id="rId15"/>
    <p:sldId id="285" r:id="rId16"/>
    <p:sldId id="287" r:id="rId17"/>
    <p:sldId id="288" r:id="rId18"/>
    <p:sldId id="290" r:id="rId19"/>
    <p:sldId id="289" r:id="rId20"/>
    <p:sldId id="291" r:id="rId21"/>
    <p:sldId id="292" r:id="rId22"/>
    <p:sldId id="293" r:id="rId23"/>
    <p:sldId id="294" r:id="rId24"/>
    <p:sldId id="295" r:id="rId25"/>
    <p:sldId id="296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676"/>
    <a:srgbClr val="BF4B2B"/>
    <a:srgbClr val="5C1423"/>
    <a:srgbClr val="77192D"/>
    <a:srgbClr val="D56445"/>
    <a:srgbClr val="890606"/>
    <a:srgbClr val="0C000F"/>
    <a:srgbClr val="EA752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4660"/>
  </p:normalViewPr>
  <p:slideViewPr>
    <p:cSldViewPr snapToGrid="0">
      <p:cViewPr>
        <p:scale>
          <a:sx n="33" d="100"/>
          <a:sy n="33" d="100"/>
        </p:scale>
        <p:origin x="2764" y="3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4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06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8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77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08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795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93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201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237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77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039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376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736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511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64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05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4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2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3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2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31.05.2024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0.5,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36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split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getRandomElement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break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`Birdo ist […] Figur im Videospiel-Franchise.`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"Birdo"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26129422-DF13-9204-1BD8-F6C49831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" t="-24840" r="-2698" b="-8387"/>
          <a:stretch/>
        </p:blipFill>
        <p:spPr>
          <a:xfrm>
            <a:off x="7201817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316DDE-85EA-B775-3DAD-31C2F3F8C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2" t="-20908" r="-2322" b="-664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Romaji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Deutscher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Zusammenarbeit mit Lisa</a:t>
            </a:r>
          </a:p>
        </p:txBody>
      </p:sp>
    </p:spTree>
    <p:extLst>
      <p:ext uri="{BB962C8B-B14F-4D97-AF65-F5344CB8AC3E}">
        <p14:creationId xmlns:p14="http://schemas.microsoft.com/office/powerpoint/2010/main" val="301204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4B90DD90-00A1-9F29-4FCF-F02F496D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0" t="-23341" r="-2130" b="-2694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852754-F74B-FFBD-CBBE-5372E456A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28511" r="7327" b="-1882"/>
          <a:stretch/>
        </p:blipFill>
        <p:spPr>
          <a:xfrm>
            <a:off x="7201817" y="3617118"/>
            <a:ext cx="2978228" cy="2978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!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includes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"."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toHiragana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toHiragana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toLowerCase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/a/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あ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/i/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い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/u/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う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/e/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え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/o/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お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/n/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ん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\.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"。"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/,/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"、"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/-/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 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 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 Sätze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</p:spTree>
    <p:extLst>
      <p:ext uri="{BB962C8B-B14F-4D97-AF65-F5344CB8AC3E}">
        <p14:creationId xmlns:p14="http://schemas.microsoft.com/office/powerpoint/2010/main" val="35733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CB4B0D-FF10-B135-4085-4ECD6F283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6369"/>
          <a:stretch/>
        </p:blipFill>
        <p:spPr>
          <a:xfrm>
            <a:off x="5274861" y="525199"/>
            <a:ext cx="2978223" cy="2978223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3178BC-70A9-C684-971C-812E7ECB7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5309"/>
          <a:stretch/>
        </p:blipFill>
        <p:spPr>
          <a:xfrm>
            <a:off x="5274861" y="3614183"/>
            <a:ext cx="2978227" cy="2978227"/>
          </a:xfrm>
          <a:prstGeom prst="rect">
            <a:avLst/>
          </a:prstGeom>
        </p:spPr>
      </p:pic>
      <p:pic>
        <p:nvPicPr>
          <p:cNvPr id="18" name="Picture 17" descr="Green and white text on a black background&#10;&#10;Description automatically generated">
            <a:extLst>
              <a:ext uri="{FF2B5EF4-FFF2-40B4-BE49-F238E27FC236}">
                <a16:creationId xmlns:a16="http://schemas.microsoft.com/office/drawing/2014/main" id="{197DE6CE-0B2C-1357-DC0A-FABB5CC5F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r="91"/>
          <a:stretch/>
        </p:blipFill>
        <p:spPr>
          <a:xfrm>
            <a:off x="8377792" y="516646"/>
            <a:ext cx="2978223" cy="2978223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C3BA1D-9DEC-7A61-90F6-7F56AAF596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t="1309" r="617" b="283"/>
          <a:stretch/>
        </p:blipFill>
        <p:spPr>
          <a:xfrm>
            <a:off x="8368637" y="3614183"/>
            <a:ext cx="2978223" cy="2984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9C2DE-6573-A234-0464-304471361FD4}"/>
              </a:ext>
            </a:extLst>
          </p:cNvPr>
          <p:cNvSpPr txBox="1"/>
          <p:nvPr/>
        </p:nvSpPr>
        <p:spPr>
          <a:xfrm rot="16200000">
            <a:off x="8957963" y="3836546"/>
            <a:ext cx="51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Farbe, Schriftart &amp; Sprache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makeLine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split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style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innerWidth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  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offsetWidth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innerWidth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document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createElement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'span'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textContent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'initial'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"。"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"、"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appendChild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transition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style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black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clearInterval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</p:spTree>
    <p:extLst>
      <p:ext uri="{BB962C8B-B14F-4D97-AF65-F5344CB8AC3E}">
        <p14:creationId xmlns:p14="http://schemas.microsoft.com/office/powerpoint/2010/main" val="6262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`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Doitsu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[…]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ureshii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desu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.`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Watashi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70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generatedSentences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forEach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makeLine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C2801-5667-66EA-DE6A-782FF79CFE08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Matrix-Style Code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74AF274-2F69-7AA2-4965-202EB423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839"/>
          <a:stretch/>
        </p:blipFill>
        <p:spPr>
          <a:xfrm>
            <a:off x="5645475" y="890264"/>
            <a:ext cx="5327656" cy="53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65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myRule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binaryString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switch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binaryString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'111'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'110'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'101'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'100'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'011'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'010'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'001'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'000'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myRule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nextGen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slice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drawGeneration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rect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pic>
        <p:nvPicPr>
          <p:cNvPr id="6" name="Picture 5" descr="A black and white pattern&#10;&#10;Description automatically generated">
            <a:extLst>
              <a:ext uri="{FF2B5EF4-FFF2-40B4-BE49-F238E27FC236}">
                <a16:creationId xmlns:a16="http://schemas.microsoft.com/office/drawing/2014/main" id="{522356F9-5BDD-494E-4222-E636AC4CE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" t="-11924" r="2724" b="1731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My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Zelluläre Automaten in 1D</a:t>
            </a:r>
          </a:p>
        </p:txBody>
      </p:sp>
      <p:pic>
        <p:nvPicPr>
          <p:cNvPr id="9" name="Picture 8" descr="A black and white pixelated triangle&#10;&#10;Description automatically generated">
            <a:extLst>
              <a:ext uri="{FF2B5EF4-FFF2-40B4-BE49-F238E27FC236}">
                <a16:creationId xmlns:a16="http://schemas.microsoft.com/office/drawing/2014/main" id="{0991EB7F-5FB4-ABF9-3DD3-69F40C439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" t="-13120" r="2996" b="17765"/>
          <a:stretch/>
        </p:blipFill>
        <p:spPr>
          <a:xfrm>
            <a:off x="7201816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B5D90-D542-FECA-F0F2-7DE19E766511}"/>
              </a:ext>
            </a:extLst>
          </p:cNvPr>
          <p:cNvSpPr txBox="1"/>
          <p:nvPr/>
        </p:nvSpPr>
        <p:spPr>
          <a:xfrm>
            <a:off x="7640374" y="3617118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Rule 30</a:t>
            </a:r>
          </a:p>
        </p:txBody>
      </p:sp>
    </p:spTree>
    <p:extLst>
      <p:ext uri="{BB962C8B-B14F-4D97-AF65-F5344CB8AC3E}">
        <p14:creationId xmlns:p14="http://schemas.microsoft.com/office/powerpoint/2010/main" val="337786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background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rect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Birth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Death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temp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temp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3FD08-5E24-6D6E-F69E-45D5A1CDCAA6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Zellulärer Automat in 2D «Game of Life»</a:t>
            </a:r>
          </a:p>
        </p:txBody>
      </p:sp>
      <p:pic>
        <p:nvPicPr>
          <p:cNvPr id="12" name="Picture 11" descr="A black and white pixelated pattern&#10;&#10;Description automatically generated">
            <a:extLst>
              <a:ext uri="{FF2B5EF4-FFF2-40B4-BE49-F238E27FC236}">
                <a16:creationId xmlns:a16="http://schemas.microsoft.com/office/drawing/2014/main" id="{7D135726-DB05-8754-31BD-8F9B0526F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5581" r="6303" b="4886"/>
          <a:stretch/>
        </p:blipFill>
        <p:spPr>
          <a:xfrm>
            <a:off x="5645474" y="890263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4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xelated image of a fire&#10;&#10;Description automatically generated">
            <a:extLst>
              <a:ext uri="{FF2B5EF4-FFF2-40B4-BE49-F238E27FC236}">
                <a16:creationId xmlns:a16="http://schemas.microsoft.com/office/drawing/2014/main" id="{2DF62978-E0FB-8B9E-666E-0B748DC6E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" t="1442" r="1441" b="1261"/>
          <a:stretch/>
        </p:blipFill>
        <p:spPr>
          <a:xfrm>
            <a:off x="7201816" y="3617118"/>
            <a:ext cx="2978228" cy="2978228"/>
          </a:xfrm>
          <a:prstGeom prst="rect">
            <a:avLst/>
          </a:prstGeom>
        </p:spPr>
      </p:pic>
      <p:pic>
        <p:nvPicPr>
          <p:cNvPr id="16" name="Picture 15" descr="A pixelated square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DF57104-C354-AB1C-7EAF-F5794F7DEB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t="3333" r="4194" b="3910"/>
          <a:stretch/>
        </p:blipFill>
        <p:spPr>
          <a:xfrm>
            <a:off x="7201817" y="516044"/>
            <a:ext cx="2978228" cy="2978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14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Upgrade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8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16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Downgrade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E671E-7E10-6136-F11C-837E78ABCD02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Erste Versuche mit mehr Zuständen</a:t>
            </a:r>
          </a:p>
        </p:txBody>
      </p:sp>
    </p:spTree>
    <p:extLst>
      <p:ext uri="{BB962C8B-B14F-4D97-AF65-F5344CB8AC3E}">
        <p14:creationId xmlns:p14="http://schemas.microsoft.com/office/powerpoint/2010/main" val="5123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Upgrade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Death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!==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!==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3FD08-5E24-6D6E-F69E-45D5A1CDCAA6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«Game of Life» mit mehr Zuständen</a:t>
            </a:r>
          </a:p>
        </p:txBody>
      </p:sp>
      <p:pic>
        <p:nvPicPr>
          <p:cNvPr id="6" name="Picture 5" descr="A pixelated image of a fire&#10;&#10;Description automatically generated with medium confidence">
            <a:extLst>
              <a:ext uri="{FF2B5EF4-FFF2-40B4-BE49-F238E27FC236}">
                <a16:creationId xmlns:a16="http://schemas.microsoft.com/office/drawing/2014/main" id="{DB10627C-0A44-1D27-0774-D1A63E78D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r="367"/>
          <a:stretch/>
        </p:blipFill>
        <p:spPr>
          <a:xfrm>
            <a:off x="5645472" y="890261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9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background with colorful squares&#10;&#10;Description automatically generated">
            <a:extLst>
              <a:ext uri="{FF2B5EF4-FFF2-40B4-BE49-F238E27FC236}">
                <a16:creationId xmlns:a16="http://schemas.microsoft.com/office/drawing/2014/main" id="{70AF9FB3-1B99-91B5-3D8C-E960A567C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r="5107"/>
          <a:stretch/>
        </p:blipFill>
        <p:spPr>
          <a:xfrm rot="5400000" flipH="1">
            <a:off x="8371757" y="3614187"/>
            <a:ext cx="2978223" cy="2978223"/>
          </a:xfrm>
          <a:prstGeom prst="rect">
            <a:avLst/>
          </a:prstGeom>
        </p:spPr>
      </p:pic>
      <p:pic>
        <p:nvPicPr>
          <p:cNvPr id="24" name="Picture 23" descr="A colorful pixelated pattern&#10;&#10;Description automatically generated with medium confidence">
            <a:extLst>
              <a:ext uri="{FF2B5EF4-FFF2-40B4-BE49-F238E27FC236}">
                <a16:creationId xmlns:a16="http://schemas.microsoft.com/office/drawing/2014/main" id="{4595EEF6-B8EE-E5D3-E912-23A5EC9BB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r="1698"/>
          <a:stretch/>
        </p:blipFill>
        <p:spPr>
          <a:xfrm rot="5400000">
            <a:off x="5271857" y="3614187"/>
            <a:ext cx="2987430" cy="2987430"/>
          </a:xfrm>
          <a:prstGeom prst="rect">
            <a:avLst/>
          </a:prstGeom>
        </p:spPr>
      </p:pic>
      <p:pic>
        <p:nvPicPr>
          <p:cNvPr id="29" name="Picture 28" descr="A pixelated image of a game&#10;&#10;Description automatically generated with medium confidence">
            <a:extLst>
              <a:ext uri="{FF2B5EF4-FFF2-40B4-BE49-F238E27FC236}">
                <a16:creationId xmlns:a16="http://schemas.microsoft.com/office/drawing/2014/main" id="{67749CC4-6B8F-09C0-B69F-2C99D1029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r="2621"/>
          <a:stretch/>
        </p:blipFill>
        <p:spPr>
          <a:xfrm>
            <a:off x="8371757" y="516646"/>
            <a:ext cx="2978222" cy="2978222"/>
          </a:xfrm>
          <a:prstGeom prst="rect">
            <a:avLst/>
          </a:prstGeom>
        </p:spPr>
      </p:pic>
      <p:pic>
        <p:nvPicPr>
          <p:cNvPr id="22" name="Picture 21" descr="A pixelated video game&#10;&#10;Description automatically generated">
            <a:extLst>
              <a:ext uri="{FF2B5EF4-FFF2-40B4-BE49-F238E27FC236}">
                <a16:creationId xmlns:a16="http://schemas.microsoft.com/office/drawing/2014/main" id="{1ABE2BD5-20DA-E4A9-B108-1237AAE1A5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r="5083"/>
          <a:stretch/>
        </p:blipFill>
        <p:spPr>
          <a:xfrm>
            <a:off x="5271857" y="520458"/>
            <a:ext cx="2982969" cy="2982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1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purple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92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191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75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Orange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238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214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118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Yellow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/*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2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color0 = [40, 28, 100]; 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purple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color1 = [236, 43, 92]; // Pink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color2 = [252, 104, 64]; // Orange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color3 = [248, 197, 61]; // Yellow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3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color0 = [0, 10, 53]; 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purple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color1 = [184, 21, 144]; // Pink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color2 = [240, 92, 49]; // Orange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color3 = [241, 251, 196]; // Yellow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4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color0 = [1, 4, 79]; 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color1 = [0, 111, 219]; // Blue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color2 = [237, 208, 9]; // Yellow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color3 = [252, 23, 65]; 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*/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checkInput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mouseIsPressed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mouseX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mouseY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6DDEF-DC39-4162-3481-0BE05E3A5157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EDFCC-A6B7-2155-2F1C-437F7E5B2971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A9909-ED34-055A-DB2C-ED439CCA0D2C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2F624F-D126-C27E-1FE7-C2C7938849A6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599B59-280A-82F3-989B-6F5C929D5231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Farben &amp; Interaktivität</a:t>
            </a:r>
          </a:p>
        </p:txBody>
      </p:sp>
      <p:pic>
        <p:nvPicPr>
          <p:cNvPr id="31" name="Picture 30" descr="A white arrow pointing at something&#10;&#10;Description automatically generated">
            <a:extLst>
              <a:ext uri="{FF2B5EF4-FFF2-40B4-BE49-F238E27FC236}">
                <a16:creationId xmlns:a16="http://schemas.microsoft.com/office/drawing/2014/main" id="{9825A33D-B42A-797F-DCB9-606774794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93" y="2366967"/>
            <a:ext cx="405017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7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20,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//3/8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Kreisabschnitte...)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5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212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7D4A88F9-2F7F-3FB9-E13E-B19973260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-7833" r="2" b="-171"/>
          <a:stretch/>
        </p:blipFill>
        <p:spPr>
          <a:xfrm>
            <a:off x="5274936" y="528879"/>
            <a:ext cx="2978223" cy="29782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A black and white triangle logo&#10;&#10;Description automatically generated">
            <a:extLst>
              <a:ext uri="{FF2B5EF4-FFF2-40B4-BE49-F238E27FC236}">
                <a16:creationId xmlns:a16="http://schemas.microsoft.com/office/drawing/2014/main" id="{B54762F0-0E3D-3A33-1BA5-353173331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5" t="-2835" r="2420" b="-1"/>
          <a:stretch/>
        </p:blipFill>
        <p:spPr>
          <a:xfrm>
            <a:off x="8368679" y="525205"/>
            <a:ext cx="2978224" cy="29782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3D03DA4-7941-A3F2-6211-EC89C37C9F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700" r="2" b="702"/>
          <a:stretch/>
        </p:blipFill>
        <p:spPr>
          <a:xfrm>
            <a:off x="8368679" y="3614187"/>
            <a:ext cx="2974550" cy="29745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A32A24E-E503-D028-F9B3-5DAB321B96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5" t="2035" b="2035"/>
          <a:stretch/>
        </p:blipFill>
        <p:spPr>
          <a:xfrm>
            <a:off x="5281245" y="3617860"/>
            <a:ext cx="2974550" cy="29745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 </a:t>
            </a:r>
          </a:p>
          <a:p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drawInterpolatedPoints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drawInterpolatedPoints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yOffset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interpolationFunc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resolution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resolution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	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yOffset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interpolationFunc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	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resolution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interpolationFunc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noInterpolation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yOffset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linearInterpolation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cosineInterpolation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PI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perlinInterpolation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6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6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–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smoothstepInterpolation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Keine Interpolation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623005" y="520932"/>
            <a:ext cx="27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Lineare Interpolation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278627" y="3622747"/>
            <a:ext cx="297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Smoothstep-Interpolation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Perlin-Interpolation</a:t>
            </a:r>
          </a:p>
        </p:txBody>
      </p:sp>
    </p:spTree>
    <p:extLst>
      <p:ext uri="{BB962C8B-B14F-4D97-AF65-F5344CB8AC3E}">
        <p14:creationId xmlns:p14="http://schemas.microsoft.com/office/powerpoint/2010/main" val="63393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persistence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position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stroke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generateFractalNoiseValues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dirty="0">
              <a:solidFill>
                <a:srgbClr val="CCCCCC"/>
              </a:solidFill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generateFractalNoiseValues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fractalNoise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fractalNoise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total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frequency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maxAmplitude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Number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of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octaves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total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noise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frequency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frequency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maxAmplitude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persistence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total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maxAmplitude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pic>
        <p:nvPicPr>
          <p:cNvPr id="34" name="Picture 33" descr="A black and white image of a line&#10;&#10;Description automatically generated">
            <a:extLst>
              <a:ext uri="{FF2B5EF4-FFF2-40B4-BE49-F238E27FC236}">
                <a16:creationId xmlns:a16="http://schemas.microsoft.com/office/drawing/2014/main" id="{020F4AAB-5B1A-5A65-A5DA-A62489A991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8" r="12578"/>
          <a:stretch/>
        </p:blipFill>
        <p:spPr>
          <a:xfrm>
            <a:off x="5645474" y="890261"/>
            <a:ext cx="5327655" cy="5327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67292A-6707-FCD7-45A6-E090C86D17C5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Fractal Noise mit Persistenz 1/2</a:t>
            </a:r>
          </a:p>
        </p:txBody>
      </p:sp>
    </p:spTree>
    <p:extLst>
      <p:ext uri="{BB962C8B-B14F-4D97-AF65-F5344CB8AC3E}">
        <p14:creationId xmlns:p14="http://schemas.microsoft.com/office/powerpoint/2010/main" val="353097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background&#10;&#10;Description automatically generated">
            <a:extLst>
              <a:ext uri="{FF2B5EF4-FFF2-40B4-BE49-F238E27FC236}">
                <a16:creationId xmlns:a16="http://schemas.microsoft.com/office/drawing/2014/main" id="{E5C26CA4-3102-E5B0-169B-2402F4C81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r="243"/>
          <a:stretch/>
        </p:blipFill>
        <p:spPr>
          <a:xfrm>
            <a:off x="8362523" y="528879"/>
            <a:ext cx="2974550" cy="2974550"/>
          </a:xfrm>
          <a:prstGeom prst="rect">
            <a:avLst/>
          </a:prstGeom>
        </p:spPr>
      </p:pic>
      <p:pic>
        <p:nvPicPr>
          <p:cNvPr id="14" name="Picture 13" descr="A yellow and black background&#10;&#10;Description automatically generated">
            <a:extLst>
              <a:ext uri="{FF2B5EF4-FFF2-40B4-BE49-F238E27FC236}">
                <a16:creationId xmlns:a16="http://schemas.microsoft.com/office/drawing/2014/main" id="{50F3428F-BAA5-366E-824F-3DD54BF94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491"/>
          <a:stretch/>
        </p:blipFill>
        <p:spPr>
          <a:xfrm>
            <a:off x="5268797" y="3614023"/>
            <a:ext cx="2984362" cy="2984362"/>
          </a:xfrm>
          <a:prstGeom prst="rect">
            <a:avLst/>
          </a:prstGeom>
        </p:spPr>
      </p:pic>
      <p:pic>
        <p:nvPicPr>
          <p:cNvPr id="16" name="Picture 15" descr="A pink and white gradient&#10;&#10;Description automatically generated">
            <a:extLst>
              <a:ext uri="{FF2B5EF4-FFF2-40B4-BE49-F238E27FC236}">
                <a16:creationId xmlns:a16="http://schemas.microsoft.com/office/drawing/2014/main" id="{2A161AB0-C98E-E51E-6352-49BCE5A397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r="8799"/>
          <a:stretch/>
        </p:blipFill>
        <p:spPr>
          <a:xfrm>
            <a:off x="8368679" y="3614023"/>
            <a:ext cx="2974550" cy="2974550"/>
          </a:xfrm>
          <a:prstGeom prst="rect">
            <a:avLst/>
          </a:prstGeom>
        </p:spPr>
      </p:pic>
      <p:pic>
        <p:nvPicPr>
          <p:cNvPr id="36" name="Picture 35" descr="A black and white gradient&#10;&#10;Description automatically generated">
            <a:extLst>
              <a:ext uri="{FF2B5EF4-FFF2-40B4-BE49-F238E27FC236}">
                <a16:creationId xmlns:a16="http://schemas.microsoft.com/office/drawing/2014/main" id="{BB2D5568-17D2-5DA0-0089-3BB6120C9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" r="4083"/>
          <a:stretch/>
        </p:blipFill>
        <p:spPr>
          <a:xfrm>
            <a:off x="5279408" y="532716"/>
            <a:ext cx="2978223" cy="2978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tints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0.6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1.2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1.6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Blue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1.2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Yellow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Gray    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Pink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Purple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Green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Red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Orange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Teal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tints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en-US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dirty="0">
                <a:solidFill>
                  <a:srgbClr val="B5CEA8"/>
                </a:solidFill>
                <a:latin typeface="Cascadia Code" panose="020B0609020000020004" pitchFamily="49" charset="0"/>
              </a:rPr>
              <a:t>10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1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dirty="0">
                <a:solidFill>
                  <a:srgbClr val="B5CEA8"/>
                </a:solidFill>
                <a:latin typeface="Cascadia Code" panose="020B0609020000020004" pitchFamily="49" charset="0"/>
              </a:rPr>
              <a:t>20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2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ascadia Code" panose="020B0609020000020004" pitchFamily="49" charset="0"/>
              </a:rPr>
              <a:t>20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kumimoji="0" lang="en-US" sz="100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  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position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0.05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noStroke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background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generateFractalNoiseValues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Draw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interpolated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points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drawInterpolatedPoints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Keine Interpolation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623005" y="520932"/>
            <a:ext cx="27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Lineare Interpolation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5713507" y="3618475"/>
            <a:ext cx="56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Varianten mit Smoothstep</a:t>
            </a: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-Interpolation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D3539-E024-3BFD-E22F-9C930D7A1622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Layers durch 2D-Noise</a:t>
            </a:r>
          </a:p>
        </p:txBody>
      </p:sp>
    </p:spTree>
    <p:extLst>
      <p:ext uri="{BB962C8B-B14F-4D97-AF65-F5344CB8AC3E}">
        <p14:creationId xmlns:p14="http://schemas.microsoft.com/office/powerpoint/2010/main" val="175489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0.97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0.95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0.96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Draw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interpolated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points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drawInterpolatedPoints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mouseClicked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))];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65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60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75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95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90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125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120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140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135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170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165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180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185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180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dirty="0">
                <a:solidFill>
                  <a:srgbClr val="B5CEA8"/>
                </a:solidFill>
                <a:latin typeface="Cascadia Code" panose="020B0609020000020004" pitchFamily="49" charset="0"/>
              </a:rPr>
              <a:t>19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215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];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7292A-6707-FCD7-45A6-E090C86D17C5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Farbverläufe &amp; Fade-Out</a:t>
            </a:r>
          </a:p>
        </p:txBody>
      </p:sp>
      <p:pic>
        <p:nvPicPr>
          <p:cNvPr id="6" name="Picture 5" descr="A purple and black background&#10;&#10;Description automatically generated">
            <a:extLst>
              <a:ext uri="{FF2B5EF4-FFF2-40B4-BE49-F238E27FC236}">
                <a16:creationId xmlns:a16="http://schemas.microsoft.com/office/drawing/2014/main" id="{101DE3C9-C61B-3B1C-4459-686E09114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8991"/>
          <a:stretch/>
        </p:blipFill>
        <p:spPr>
          <a:xfrm>
            <a:off x="5645474" y="890261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13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D8E7E3-84FC-9B19-CB91-C4E7B2B3E0AC}"/>
              </a:ext>
            </a:extLst>
          </p:cNvPr>
          <p:cNvSpPr txBox="1"/>
          <p:nvPr/>
        </p:nvSpPr>
        <p:spPr>
          <a:xfrm>
            <a:off x="1005192" y="-7417812"/>
            <a:ext cx="6096000" cy="21421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axiom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axiom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100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angle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[];</a:t>
            </a:r>
          </a:p>
          <a:p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predecessor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successor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"F+[+F-F]-[-F+F]F"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charAt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found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false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predecessor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found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true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successor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</a:t>
            </a:r>
            <a:r>
              <a:rPr lang="de-CH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break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!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found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0.55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Reduce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the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of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each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generation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better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visualization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createP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turtle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turtle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background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255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resetMatrix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translate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width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height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stroke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angle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radians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30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));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charAt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line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translate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"G"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translate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"+"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rotate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angle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"-"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rotate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angle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"["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push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"]"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pop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setup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createCanvas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400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400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angle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radians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12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background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255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createP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axiom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turtle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button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createButton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"Generate"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button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mousePressed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CB853-7B70-7C46-10CD-C2C5C5AC688E}"/>
              </a:ext>
            </a:extLst>
          </p:cNvPr>
          <p:cNvSpPr txBox="1"/>
          <p:nvPr/>
        </p:nvSpPr>
        <p:spPr>
          <a:xfrm>
            <a:off x="7101192" y="-15550129"/>
            <a:ext cx="6099242" cy="3831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axiom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100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angle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nTrees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random_successor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successor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probability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Math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probability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return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successor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return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ruleSets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[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[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predecessor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successor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random_successor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"F+[+F-F]-[-F+F]F"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0.8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],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[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predecessor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successor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random_successor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"FF-[-F+F]+[+F-F]"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0.7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],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[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predecessor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successor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random_successor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"F[+F]F[-F][F]"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0.9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],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[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predecessor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successor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random_successor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"F[+F]F[-F]F"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0.6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],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[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predecessor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successor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: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random_successor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"F[+F[-F[+F]]]"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0.5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],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generateSentence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ruleSetIndex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generations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axiom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generations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charAt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found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false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ruleSets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ruleSetIndex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ruleSets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ruleSetIndex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predecessor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found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true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ruleSets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ruleSetIndex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successor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    </a:t>
            </a:r>
            <a:r>
              <a:rPr lang="de-CH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break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!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found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return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drawTree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color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resetMatrix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translate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width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height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4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3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stroke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color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angle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radians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15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35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));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charAt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"F"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line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translate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"G"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translate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"+"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rotate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angle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"-"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rotate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angle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"["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push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current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"]"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pop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setup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canvas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createCanvas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windowWidth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1.1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windowHeight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1.1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canvas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position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windowWidth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0.05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angle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radians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12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background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30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nTrees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Math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floor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width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colors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[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'#98B06F'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'#776472'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'</a:t>
            </a:r>
            <a:r>
              <a:rPr lang="de-CH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black</a:t>
            </a:r>
            <a:r>
              <a:rPr lang="de-CH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'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];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Different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colors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trees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nTrees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generateSentence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Math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floor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ruleSets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)),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Math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floor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3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6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)));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Generate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5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generations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100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Math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pow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0.55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5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Adjust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the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accordingly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drawTree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sentence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width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width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colors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Math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floor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colors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))]);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024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12, 6);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Spiralenabschnitte...)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31484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1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77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27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cylinder&#10;&#10;Description automatically generated">
            <a:extLst>
              <a:ext uri="{FF2B5EF4-FFF2-40B4-BE49-F238E27FC236}">
                <a16:creationId xmlns:a16="http://schemas.microsoft.com/office/drawing/2014/main" id="{827934FE-EF21-1970-401D-8C684348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t="11969" r="8756" b="10408"/>
          <a:stretch/>
        </p:blipFill>
        <p:spPr>
          <a:xfrm>
            <a:off x="8374822" y="520928"/>
            <a:ext cx="2978225" cy="2978225"/>
          </a:xfrm>
          <a:prstGeom prst="rect">
            <a:avLst/>
          </a:prstGeom>
        </p:spPr>
      </p:pic>
      <p:pic>
        <p:nvPicPr>
          <p:cNvPr id="7" name="Picture 6" descr="A black and white wireframe of a circular object&#10;&#10;Description automatically generated">
            <a:extLst>
              <a:ext uri="{FF2B5EF4-FFF2-40B4-BE49-F238E27FC236}">
                <a16:creationId xmlns:a16="http://schemas.microsoft.com/office/drawing/2014/main" id="{AB9B29ED-5375-FE77-A7BF-10B2BEB89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943"/>
          <a:stretch/>
        </p:blipFill>
        <p:spPr>
          <a:xfrm>
            <a:off x="8374827" y="3618474"/>
            <a:ext cx="2978225" cy="2978225"/>
          </a:xfrm>
          <a:prstGeom prst="rect">
            <a:avLst/>
          </a:prstGeom>
        </p:spPr>
      </p:pic>
      <p:pic>
        <p:nvPicPr>
          <p:cNvPr id="8" name="Picture 7" descr="A white cube with black lines&#10;&#10;Description automatically generated">
            <a:extLst>
              <a:ext uri="{FF2B5EF4-FFF2-40B4-BE49-F238E27FC236}">
                <a16:creationId xmlns:a16="http://schemas.microsoft.com/office/drawing/2014/main" id="{F19DF427-6393-E4E9-7F97-5CC2D419C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/>
        </p:blipFill>
        <p:spPr>
          <a:xfrm>
            <a:off x="5274949" y="520930"/>
            <a:ext cx="2978226" cy="2978226"/>
          </a:xfrm>
          <a:prstGeom prst="rect">
            <a:avLst/>
          </a:prstGeom>
        </p:spPr>
      </p:pic>
      <p:pic>
        <p:nvPicPr>
          <p:cNvPr id="9" name="Picture 8" descr="A black and white object&#10;&#10;Description automatically generated">
            <a:extLst>
              <a:ext uri="{FF2B5EF4-FFF2-40B4-BE49-F238E27FC236}">
                <a16:creationId xmlns:a16="http://schemas.microsoft.com/office/drawing/2014/main" id="{FDF61EE9-1D6E-ED70-F8A5-CA099DB1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b="343"/>
          <a:stretch/>
        </p:blipFill>
        <p:spPr>
          <a:xfrm>
            <a:off x="5274949" y="3618475"/>
            <a:ext cx="2978226" cy="29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drawCylinder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Würfel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Zylinder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«Zylinder» / «Torus»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</a:t>
            </a:r>
          </a:p>
        </p:txBody>
      </p:sp>
    </p:spTree>
    <p:extLst>
      <p:ext uri="{BB962C8B-B14F-4D97-AF65-F5344CB8AC3E}">
        <p14:creationId xmlns:p14="http://schemas.microsoft.com/office/powerpoint/2010/main" val="151528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8004E87-D268-BA05-4638-4B09C6F0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8" t="-7078" r="-7078" b="-7078"/>
          <a:stretch/>
        </p:blipFill>
        <p:spPr>
          <a:xfrm>
            <a:off x="8374805" y="3618470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3" name="Picture 2" descr="A black and white sphere&#10;&#10;Description automatically generated">
            <a:extLst>
              <a:ext uri="{FF2B5EF4-FFF2-40B4-BE49-F238E27FC236}">
                <a16:creationId xmlns:a16="http://schemas.microsoft.com/office/drawing/2014/main" id="{215D82EA-8F76-F4E1-6819-36C50499A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4350" r="9022"/>
          <a:stretch/>
        </p:blipFill>
        <p:spPr>
          <a:xfrm>
            <a:off x="5274936" y="3618471"/>
            <a:ext cx="2978224" cy="2978224"/>
          </a:xfrm>
          <a:prstGeom prst="rect">
            <a:avLst/>
          </a:prstGeom>
        </p:spPr>
      </p:pic>
      <p:pic>
        <p:nvPicPr>
          <p:cNvPr id="5" name="Picture 4" descr="A black and white wireframe object&#10;&#10;Description automatically generated">
            <a:extLst>
              <a:ext uri="{FF2B5EF4-FFF2-40B4-BE49-F238E27FC236}">
                <a16:creationId xmlns:a16="http://schemas.microsoft.com/office/drawing/2014/main" id="{17FD80AB-007A-E258-882A-01C805DB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7672" b="542"/>
          <a:stretch/>
        </p:blipFill>
        <p:spPr>
          <a:xfrm>
            <a:off x="8374806" y="520927"/>
            <a:ext cx="2978225" cy="2978225"/>
          </a:xfrm>
          <a:prstGeom prst="rect">
            <a:avLst/>
          </a:prstGeom>
        </p:spPr>
      </p:pic>
      <p:pic>
        <p:nvPicPr>
          <p:cNvPr id="6" name="Picture 5" descr="A wire meshed object with a white background&#10;&#10;Description automatically generated">
            <a:extLst>
              <a:ext uri="{FF2B5EF4-FFF2-40B4-BE49-F238E27FC236}">
                <a16:creationId xmlns:a16="http://schemas.microsoft.com/office/drawing/2014/main" id="{7FBDDF4A-F42A-50F4-DA73-ADFC3AC3BC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b="1849"/>
          <a:stretch/>
        </p:blipFill>
        <p:spPr>
          <a:xfrm>
            <a:off x="5274936" y="520927"/>
            <a:ext cx="2978225" cy="297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//Torus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drawTorus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strokeWeight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zum Torus</a:t>
            </a:r>
          </a:p>
        </p:txBody>
      </p:sp>
    </p:spTree>
    <p:extLst>
      <p:ext uri="{BB962C8B-B14F-4D97-AF65-F5344CB8AC3E}">
        <p14:creationId xmlns:p14="http://schemas.microsoft.com/office/powerpoint/2010/main" val="272190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a structure&#10;&#10;Description automatically generated">
            <a:extLst>
              <a:ext uri="{FF2B5EF4-FFF2-40B4-BE49-F238E27FC236}">
                <a16:creationId xmlns:a16="http://schemas.microsoft.com/office/drawing/2014/main" id="{4E43963F-3448-46AC-9992-04644E7D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6461" r="10787" b="825"/>
          <a:stretch/>
        </p:blipFill>
        <p:spPr>
          <a:xfrm>
            <a:off x="5274936" y="525204"/>
            <a:ext cx="2978223" cy="2978223"/>
          </a:xfrm>
          <a:prstGeom prst="rect">
            <a:avLst/>
          </a:prstGeom>
        </p:spPr>
      </p:pic>
      <p:pic>
        <p:nvPicPr>
          <p:cNvPr id="11" name="Picture 10" descr="A wireframe of a spiral&#10;&#10;Description automatically generated">
            <a:extLst>
              <a:ext uri="{FF2B5EF4-FFF2-40B4-BE49-F238E27FC236}">
                <a16:creationId xmlns:a16="http://schemas.microsoft.com/office/drawing/2014/main" id="{E4A49671-7DEB-7A67-D555-ED0950AA2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030" r="6701" b="16427"/>
          <a:stretch/>
        </p:blipFill>
        <p:spPr>
          <a:xfrm>
            <a:off x="8374761" y="516646"/>
            <a:ext cx="2978223" cy="2978223"/>
          </a:xfrm>
          <a:prstGeom prst="rect">
            <a:avLst/>
          </a:prstGeom>
        </p:spPr>
      </p:pic>
      <p:pic>
        <p:nvPicPr>
          <p:cNvPr id="13" name="Picture 12" descr="A black and white wireframe of a spiral&#10;&#10;Description automatically generated">
            <a:extLst>
              <a:ext uri="{FF2B5EF4-FFF2-40B4-BE49-F238E27FC236}">
                <a16:creationId xmlns:a16="http://schemas.microsoft.com/office/drawing/2014/main" id="{A6CC2BB0-15B9-C3B7-9273-A3A92FDAB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" t="-11287" r="708" b="8353"/>
          <a:stretch/>
        </p:blipFill>
        <p:spPr>
          <a:xfrm>
            <a:off x="8371757" y="3614187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D2735BA-40D9-5B64-32D7-1ACF739D0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1659" r="-2715" b="8275"/>
          <a:stretch/>
        </p:blipFill>
        <p:spPr>
          <a:xfrm>
            <a:off x="5277985" y="3614196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drawSnail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zur «Schnecke»</a:t>
            </a:r>
          </a:p>
        </p:txBody>
      </p:sp>
    </p:spTree>
    <p:extLst>
      <p:ext uri="{BB962C8B-B14F-4D97-AF65-F5344CB8AC3E}">
        <p14:creationId xmlns:p14="http://schemas.microsoft.com/office/powerpoint/2010/main" val="366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58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6908</Words>
  <Application>Microsoft Office PowerPoint</Application>
  <PresentationFormat>Widescreen</PresentationFormat>
  <Paragraphs>960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25</cp:revision>
  <dcterms:created xsi:type="dcterms:W3CDTF">2024-05-02T13:40:13Z</dcterms:created>
  <dcterms:modified xsi:type="dcterms:W3CDTF">2024-06-01T02:00:23Z</dcterms:modified>
</cp:coreProperties>
</file>